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llura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llur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fd9af336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fd9af336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fd9af33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fd9af33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fd9af336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fd9af33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fd9af336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fd9af336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f73f0f7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f73f0f7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580d1f8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580d1f8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04cb1451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04cb1451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f73f0f7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f73f0f7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b18a688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b18a688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3d235230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3d23523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e311c44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e311c44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fd9af33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fd9af33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10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4391">
            <a:off x="473646" y="614462"/>
            <a:ext cx="2785756" cy="185944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 rot="-897167">
            <a:off x="1284534" y="1628146"/>
            <a:ext cx="7100533" cy="8244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0">
                <a:solidFill>
                  <a:srgbClr val="FF00FF"/>
                </a:solidFill>
                <a:latin typeface="Allura"/>
                <a:ea typeface="Allura"/>
                <a:cs typeface="Allura"/>
                <a:sym typeface="Allura"/>
              </a:rPr>
              <a:t>Formation électronique</a:t>
            </a:r>
            <a:endParaRPr b="1" sz="6700">
              <a:solidFill>
                <a:srgbClr val="FF00FF"/>
              </a:solidFill>
              <a:latin typeface="Allura"/>
              <a:ea typeface="Allura"/>
              <a:cs typeface="Allura"/>
              <a:sym typeface="Allur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257" y="2442700"/>
            <a:ext cx="3378125" cy="24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189025" y="4784125"/>
            <a:ext cx="18825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chemeClr val="dk2"/>
                </a:solidFill>
              </a:rPr>
              <a:t>Cette première slide provient d’un vieux A (Benjamin) , je ne suis pas responsable de cette police XD</a:t>
            </a:r>
            <a:endParaRPr sz="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UART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025" y="936325"/>
            <a:ext cx="5324501" cy="30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365300" y="1189100"/>
            <a:ext cx="30243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Protocol le plus simple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Uniquement 2 périphériques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→lent </a:t>
            </a:r>
            <a:r>
              <a:rPr lang="fr" sz="1800">
                <a:solidFill>
                  <a:schemeClr val="dk2"/>
                </a:solidFill>
              </a:rPr>
              <a:t>(jusqu’à 100kb/s)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utilisé pour programmer des </a:t>
            </a:r>
            <a:r>
              <a:rPr lang="fr" sz="1800">
                <a:solidFill>
                  <a:schemeClr val="dk2"/>
                </a:solidFill>
              </a:rPr>
              <a:t>contrôleurs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→ d’autre fils (RTS, CTS, …) plus utilisés de nos jours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62575" y="4092675"/>
            <a:ext cx="8220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Attention : connecter TXD de l’un au RXD de l’autre !!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RXD → receive, TXD → transfer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I2C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365300" y="1189100"/>
            <a:ext cx="30243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Chaques esclaves a une adresse physique de 7 bits modifiables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Plusieurs périphériques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rapide (400 kbits/s)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Protocole plus complexe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sur courte distance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→ adresse pas forcément modifiable ou juste le dernier bit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400" y="325450"/>
            <a:ext cx="404241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65300" y="4146425"/>
            <a:ext cx="8220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Attention : Mettre des résistances de pull up entre 4 et 5 kΩ sur sda et scl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FF0000"/>
                </a:solidFill>
              </a:rPr>
              <a:t>SDA</a:t>
            </a:r>
            <a:r>
              <a:rPr lang="fr" sz="1700">
                <a:solidFill>
                  <a:srgbClr val="FF0000"/>
                </a:solidFill>
              </a:rPr>
              <a:t>: serial data line, SCL: serial clock line</a:t>
            </a:r>
            <a:endParaRPr sz="1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SPI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3688"/>
            <a:ext cx="399313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462575" y="4092675"/>
            <a:ext cx="8220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Attention : Si le </a:t>
            </a:r>
            <a:r>
              <a:rPr lang="fr" sz="1800">
                <a:solidFill>
                  <a:srgbClr val="FF0000"/>
                </a:solidFill>
              </a:rPr>
              <a:t>maître</a:t>
            </a:r>
            <a:r>
              <a:rPr lang="fr" sz="1800">
                <a:solidFill>
                  <a:srgbClr val="FF0000"/>
                </a:solidFill>
              </a:rPr>
              <a:t> parle à l’esclave 2, l’esclave 1 doit mettre MISO en état flottant → pas de pull up/down (</a:t>
            </a:r>
            <a:r>
              <a:rPr lang="fr" sz="1800">
                <a:solidFill>
                  <a:srgbClr val="FF0000"/>
                </a:solidFill>
              </a:rPr>
              <a:t>cependant</a:t>
            </a:r>
            <a:r>
              <a:rPr lang="fr" sz="1800">
                <a:solidFill>
                  <a:srgbClr val="FF0000"/>
                </a:solidFill>
              </a:rPr>
              <a:t> mettre pull up sur ss)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0000"/>
                </a:solidFill>
              </a:rPr>
              <a:t>MOSI : master in slave out, MISO : Master in slave out, </a:t>
            </a:r>
            <a:r>
              <a:rPr lang="fr" sz="1500">
                <a:solidFill>
                  <a:srgbClr val="FF0000"/>
                </a:solidFill>
              </a:rPr>
              <a:t>ss : slave select,</a:t>
            </a:r>
            <a:r>
              <a:rPr lang="fr" sz="1500">
                <a:solidFill>
                  <a:srgbClr val="FF0000"/>
                </a:solidFill>
              </a:rPr>
              <a:t> sclk : signal clock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65300" y="1189100"/>
            <a:ext cx="30243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Protocol pouvant nécessiter bcp de GPIO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Plusieurs périphériques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→Très rapide (centaines de Mhz)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Protocole peu contraignant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→ peut nécessiter un réglage d’impédance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Adaptation d’impédance 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4942373" y="537500"/>
            <a:ext cx="3362001" cy="2604301"/>
            <a:chOff x="4889573" y="878425"/>
            <a:chExt cx="3362001" cy="2604301"/>
          </a:xfrm>
        </p:grpSpPr>
        <p:pic>
          <p:nvPicPr>
            <p:cNvPr id="177" name="Google Shape;17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89573" y="878425"/>
              <a:ext cx="3362001" cy="260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5"/>
            <p:cNvSpPr txBox="1"/>
            <p:nvPr/>
          </p:nvSpPr>
          <p:spPr>
            <a:xfrm>
              <a:off x="5983150" y="1588800"/>
              <a:ext cx="588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2"/>
                  </a:solidFill>
                </a:rPr>
                <a:t>33 Ω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179" name="Google Shape;179;p25"/>
            <p:cNvSpPr txBox="1"/>
            <p:nvPr/>
          </p:nvSpPr>
          <p:spPr>
            <a:xfrm>
              <a:off x="5983150" y="2254025"/>
              <a:ext cx="588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2"/>
                  </a:solidFill>
                </a:rPr>
                <a:t>33 Ω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6686100" y="2571750"/>
              <a:ext cx="5883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2"/>
                  </a:solidFill>
                </a:rPr>
                <a:t>33 Ω</a:t>
              </a:r>
              <a:endParaRPr sz="1200">
                <a:solidFill>
                  <a:schemeClr val="dk2"/>
                </a:solidFill>
              </a:endParaRPr>
            </a:p>
          </p:txBody>
        </p:sp>
      </p:grpSp>
      <p:sp>
        <p:nvSpPr>
          <p:cNvPr id="181" name="Google Shape;181;p25"/>
          <p:cNvSpPr txBox="1"/>
          <p:nvPr/>
        </p:nvSpPr>
        <p:spPr>
          <a:xfrm>
            <a:off x="4771900" y="3210825"/>
            <a:ext cx="38898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En général impédance de 50 ohms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00" y="1692150"/>
            <a:ext cx="2560174" cy="33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385400" y="963475"/>
            <a:ext cx="43209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Peut être nécessaire si distance grand et vitesse de </a:t>
            </a:r>
            <a:r>
              <a:rPr lang="fr" sz="1500">
                <a:solidFill>
                  <a:schemeClr val="dk2"/>
                </a:solidFill>
              </a:rPr>
              <a:t>transmission</a:t>
            </a:r>
            <a:r>
              <a:rPr lang="fr" sz="1500">
                <a:solidFill>
                  <a:schemeClr val="dk2"/>
                </a:solidFill>
              </a:rPr>
              <a:t> élevée (Ex: protocol USB)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3416650" y="3772400"/>
            <a:ext cx="53658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Pourquoi  ?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permet d’éviter d’avoir des signaux </a:t>
            </a:r>
            <a:r>
              <a:rPr lang="fr" sz="1800">
                <a:solidFill>
                  <a:schemeClr val="dk2"/>
                </a:solidFill>
              </a:rPr>
              <a:t>réfléchis</a:t>
            </a:r>
            <a:r>
              <a:rPr lang="fr" sz="1800">
                <a:solidFill>
                  <a:schemeClr val="dk2"/>
                </a:solidFill>
              </a:rPr>
              <a:t> ce qui crée des signaux stationnaires (aller voir vos cours de prépa)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actionneurs et capteurs des clubs techniques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Transistors (npn, pnp, mosfet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Résistances de pull up / pull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</a:t>
            </a:r>
            <a:r>
              <a:rPr lang="fr"/>
              <a:t>evel shifters et optocoupleurs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Différents protocoles série (UART, I2C, SPI, USB)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Adaptation d’impédances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22"/>
              <a:t>L</a:t>
            </a:r>
            <a:r>
              <a:rPr lang="fr" sz="2022"/>
              <a:t>es actionneurs et capteurs des clubs techniques</a:t>
            </a:r>
            <a:endParaRPr sz="3022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75" y="1061250"/>
            <a:ext cx="1848674" cy="16216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63575" y="2680850"/>
            <a:ext cx="1719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Servo moteurs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49" y="3164750"/>
            <a:ext cx="1574450" cy="15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174" y="3186081"/>
            <a:ext cx="2723200" cy="15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63575" y="4717875"/>
            <a:ext cx="3820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</a:t>
            </a:r>
            <a:r>
              <a:rPr lang="fr" sz="1800">
                <a:solidFill>
                  <a:schemeClr val="dk2"/>
                </a:solidFill>
              </a:rPr>
              <a:t>oteurs CC et ponts en H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29772" l="13970" r="17681" t="28340"/>
          <a:stretch/>
        </p:blipFill>
        <p:spPr>
          <a:xfrm rot="-5400000">
            <a:off x="1763675" y="1408227"/>
            <a:ext cx="1781174" cy="7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456488" y="2726025"/>
            <a:ext cx="2076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Micro-</a:t>
            </a:r>
            <a:r>
              <a:rPr lang="fr" sz="1800">
                <a:solidFill>
                  <a:schemeClr val="dk2"/>
                </a:solidFill>
              </a:rPr>
              <a:t>contrôleur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0" l="40353" r="29012" t="0"/>
          <a:stretch/>
        </p:blipFill>
        <p:spPr>
          <a:xfrm>
            <a:off x="3078000" y="1099225"/>
            <a:ext cx="833587" cy="15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8">
            <a:alphaModFix/>
          </a:blip>
          <a:srcRect b="0" l="34106" r="33208" t="0"/>
          <a:stretch/>
        </p:blipFill>
        <p:spPr>
          <a:xfrm>
            <a:off x="3945500" y="912475"/>
            <a:ext cx="736750" cy="177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0049" y="1026161"/>
            <a:ext cx="2723200" cy="154374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083338" y="2680850"/>
            <a:ext cx="2076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Micro Processeur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91174" y="3133725"/>
            <a:ext cx="1531800" cy="15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191163" y="4611400"/>
            <a:ext cx="1371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IMU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Mosfet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75" y="1144550"/>
            <a:ext cx="3821249" cy="29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298625" y="963350"/>
            <a:ext cx="44913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S’active en fonction de la tension à la gate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utile pour électronique de puissance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condensateur entre Gate et source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mosfet passant : V</a:t>
            </a:r>
            <a:r>
              <a:rPr baseline="-25000" lang="fr" sz="1800">
                <a:solidFill>
                  <a:schemeClr val="dk2"/>
                </a:solidFill>
              </a:rPr>
              <a:t>GS</a:t>
            </a:r>
            <a:r>
              <a:rPr lang="fr" sz="1800">
                <a:solidFill>
                  <a:schemeClr val="dk2"/>
                </a:solidFill>
              </a:rPr>
              <a:t>&gt;V</a:t>
            </a:r>
            <a:r>
              <a:rPr baseline="-25000" lang="fr" sz="1800">
                <a:solidFill>
                  <a:schemeClr val="dk2"/>
                </a:solidFill>
              </a:rPr>
              <a:t>T</a:t>
            </a:r>
            <a:r>
              <a:rPr lang="fr" sz="1800">
                <a:solidFill>
                  <a:schemeClr val="dk2"/>
                </a:solidFill>
              </a:rPr>
              <a:t> (entre 0.4 et 0.7V)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00" y="2763125"/>
            <a:ext cx="4145749" cy="23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2460600" y="141350"/>
            <a:ext cx="56697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Principe</a:t>
            </a:r>
            <a:r>
              <a:rPr lang="fr">
                <a:solidFill>
                  <a:schemeClr val="dk2"/>
                </a:solidFill>
              </a:rPr>
              <a:t>: interrupteur actionné avec un petit courant sur la base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Permet de faire pleins de choses (level shifter, control moteur …)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Transistors BJT </a:t>
            </a:r>
            <a:r>
              <a:rPr lang="fr" sz="1216"/>
              <a:t>(beaucoup moins utilisé)</a:t>
            </a:r>
            <a:endParaRPr sz="121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/>
              <a:t>Bipolar junction transistor</a:t>
            </a:r>
            <a:endParaRPr sz="1650"/>
          </a:p>
        </p:txBody>
      </p:sp>
      <p:sp>
        <p:nvSpPr>
          <p:cNvPr id="96" name="Google Shape;96;p17"/>
          <p:cNvSpPr txBox="1"/>
          <p:nvPr/>
        </p:nvSpPr>
        <p:spPr>
          <a:xfrm>
            <a:off x="281550" y="4137925"/>
            <a:ext cx="20892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B : Base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C : Collecteur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E : </a:t>
            </a:r>
            <a:r>
              <a:rPr lang="fr" sz="1600">
                <a:solidFill>
                  <a:schemeClr val="dk2"/>
                </a:solidFill>
              </a:rPr>
              <a:t>Emetteur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174575" y="4379275"/>
            <a:ext cx="21495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𝛃= H</a:t>
            </a:r>
            <a:r>
              <a:rPr baseline="-25000" lang="fr" sz="1800">
                <a:solidFill>
                  <a:schemeClr val="dk2"/>
                </a:solidFill>
              </a:rPr>
              <a:t>fe</a:t>
            </a:r>
            <a:r>
              <a:rPr lang="fr" sz="1800">
                <a:solidFill>
                  <a:schemeClr val="dk2"/>
                </a:solidFill>
              </a:rPr>
              <a:t>= I</a:t>
            </a:r>
            <a:r>
              <a:rPr baseline="-25000" lang="fr" sz="1800">
                <a:solidFill>
                  <a:schemeClr val="dk2"/>
                </a:solidFill>
              </a:rPr>
              <a:t>c</a:t>
            </a:r>
            <a:r>
              <a:rPr lang="fr" sz="1800">
                <a:solidFill>
                  <a:schemeClr val="dk2"/>
                </a:solidFill>
              </a:rPr>
              <a:t>/I</a:t>
            </a:r>
            <a:r>
              <a:rPr baseline="-25000" lang="fr" sz="1800">
                <a:solidFill>
                  <a:schemeClr val="dk2"/>
                </a:solidFill>
              </a:rPr>
              <a:t>B</a:t>
            </a:r>
            <a:endParaRPr baseline="-25000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grpSp>
        <p:nvGrpSpPr>
          <p:cNvPr id="98" name="Google Shape;98;p17"/>
          <p:cNvGrpSpPr/>
          <p:nvPr/>
        </p:nvGrpSpPr>
        <p:grpSpPr>
          <a:xfrm>
            <a:off x="311700" y="1256975"/>
            <a:ext cx="4175775" cy="2963926"/>
            <a:chOff x="311700" y="1256975"/>
            <a:chExt cx="4175775" cy="2963926"/>
          </a:xfrm>
        </p:grpSpPr>
        <p:pic>
          <p:nvPicPr>
            <p:cNvPr id="99" name="Google Shape;9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256975"/>
              <a:ext cx="4175775" cy="2963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7"/>
            <p:cNvSpPr txBox="1"/>
            <p:nvPr/>
          </p:nvSpPr>
          <p:spPr>
            <a:xfrm>
              <a:off x="1925700" y="1997625"/>
              <a:ext cx="399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FF0000"/>
                  </a:solidFill>
                </a:rPr>
                <a:t>+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4031400" y="1997625"/>
              <a:ext cx="399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FF0000"/>
                  </a:solidFill>
                </a:rPr>
                <a:t>+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02" name="Google Shape;102;p17"/>
            <p:cNvSpPr txBox="1"/>
            <p:nvPr/>
          </p:nvSpPr>
          <p:spPr>
            <a:xfrm>
              <a:off x="3874575" y="3236050"/>
              <a:ext cx="399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FF0000"/>
                  </a:solidFill>
                </a:rPr>
                <a:t>-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03" name="Google Shape;103;p17"/>
            <p:cNvSpPr txBox="1"/>
            <p:nvPr/>
          </p:nvSpPr>
          <p:spPr>
            <a:xfrm>
              <a:off x="1782500" y="3236050"/>
              <a:ext cx="399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FF0000"/>
                  </a:solidFill>
                </a:rPr>
                <a:t>-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750" y="1418925"/>
            <a:ext cx="4617251" cy="25971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572000" y="4201975"/>
            <a:ext cx="43290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0000"/>
                </a:solidFill>
              </a:rPr>
              <a:t>Attention: </a:t>
            </a:r>
            <a:r>
              <a:rPr lang="fr">
                <a:solidFill>
                  <a:schemeClr val="dk1"/>
                </a:solidFill>
              </a:rPr>
              <a:t>V</a:t>
            </a:r>
            <a:r>
              <a:rPr baseline="-25000" lang="fr">
                <a:solidFill>
                  <a:schemeClr val="dk1"/>
                </a:solidFill>
              </a:rPr>
              <a:t>CE</a:t>
            </a:r>
            <a:r>
              <a:rPr lang="fr">
                <a:solidFill>
                  <a:schemeClr val="dk1"/>
                </a:solidFill>
              </a:rPr>
              <a:t> doit être </a:t>
            </a:r>
            <a:r>
              <a:rPr lang="fr">
                <a:solidFill>
                  <a:schemeClr val="dk1"/>
                </a:solidFill>
              </a:rPr>
              <a:t>suffisamment</a:t>
            </a:r>
            <a:r>
              <a:rPr lang="fr">
                <a:solidFill>
                  <a:schemeClr val="dk1"/>
                </a:solidFill>
              </a:rPr>
              <a:t> grand pour ne pas saturer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De même pour </a:t>
            </a:r>
            <a:r>
              <a:rPr lang="fr">
                <a:solidFill>
                  <a:schemeClr val="dk1"/>
                </a:solidFill>
              </a:rPr>
              <a:t>U</a:t>
            </a:r>
            <a:r>
              <a:rPr baseline="-25000" lang="fr">
                <a:solidFill>
                  <a:schemeClr val="dk1"/>
                </a:solidFill>
              </a:rPr>
              <a:t>BE</a:t>
            </a:r>
            <a:r>
              <a:rPr lang="fr">
                <a:solidFill>
                  <a:schemeClr val="dk1"/>
                </a:solidFill>
              </a:rPr>
              <a:t> (en général entre 0.6V</a:t>
            </a:r>
            <a:r>
              <a:rPr lang="fr">
                <a:solidFill>
                  <a:schemeClr val="dk1"/>
                </a:solidFill>
              </a:rPr>
              <a:t> et 0.7V)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Résistances de pull up / pull down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75" y="1361874"/>
            <a:ext cx="3812850" cy="26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600500" y="1600850"/>
            <a:ext cx="42318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Permet d’éviter d’avoir une connection flottante dans le circuit → état random lu par le </a:t>
            </a:r>
            <a:r>
              <a:rPr lang="fr" sz="1800">
                <a:solidFill>
                  <a:schemeClr val="dk2"/>
                </a:solidFill>
              </a:rPr>
              <a:t>contrôleur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Pour savoir si il faut une pull up ou down regardé la datasheet 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500"/>
              <a:t>level shifters</a:t>
            </a:r>
            <a:endParaRPr sz="25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16450" r="0" t="25489"/>
          <a:stretch/>
        </p:blipFill>
        <p:spPr>
          <a:xfrm>
            <a:off x="432813" y="963500"/>
            <a:ext cx="3366224" cy="2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4716725" y="548525"/>
            <a:ext cx="22128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0000"/>
                </a:solidFill>
              </a:rPr>
              <a:t>Attention : ne pas avoir des fréquences trop élevées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823" y="289650"/>
            <a:ext cx="1010975" cy="29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637375" y="1282175"/>
            <a:ext cx="6150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0000"/>
                </a:solidFill>
              </a:rPr>
              <a:t>3.3V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2484900" y="1321325"/>
            <a:ext cx="6150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0000"/>
                </a:solidFill>
              </a:rPr>
              <a:t>5</a:t>
            </a:r>
            <a:r>
              <a:rPr lang="fr" sz="1500">
                <a:solidFill>
                  <a:srgbClr val="FF0000"/>
                </a:solidFill>
              </a:rPr>
              <a:t>V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32825" y="3717075"/>
            <a:ext cx="40245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Permet de transformer un signal de commande d’une tension faible à une tension plus élevé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Ex: Relais, servo moteur 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4765500" y="3772400"/>
            <a:ext cx="3816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</a:rPr>
              <a:t>Pour réduire la tension utiliser un simple diviseur de tension avec 2 résistances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optocoupleurs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02" y="1017725"/>
            <a:ext cx="29622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311700" y="3507925"/>
            <a:ext cx="35775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Permet en plus d’isoler les masses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</a:rPr>
              <a:t>Sert à ne pas propager le bruit d’un circuit à l’autre (dans le gnd de puissance notamment)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4335650" y="1571225"/>
            <a:ext cx="4580100" cy="16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Utilisation : 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Moteur cc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isolation électronique de puissance/ électronique de commande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4439425" y="3507925"/>
            <a:ext cx="39705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FF0000"/>
                </a:solidFill>
              </a:rPr>
              <a:t>Attention à la chute de tension des leds du module (1-2V car IR)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Différents protocoles séries (UART, I2C, SPI, USB)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168425" y="3723125"/>
            <a:ext cx="41178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Objectifs: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Transférer un bits à la fois (plus lent mais moins de fils)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40" name="Google Shape;140;p21"/>
          <p:cNvGrpSpPr/>
          <p:nvPr/>
        </p:nvGrpSpPr>
        <p:grpSpPr>
          <a:xfrm>
            <a:off x="702925" y="1104563"/>
            <a:ext cx="2695801" cy="2471374"/>
            <a:chOff x="529475" y="1192725"/>
            <a:chExt cx="2695801" cy="2471374"/>
          </a:xfrm>
        </p:grpSpPr>
        <p:pic>
          <p:nvPicPr>
            <p:cNvPr id="141" name="Google Shape;141;p21"/>
            <p:cNvPicPr preferRelativeResize="0"/>
            <p:nvPr/>
          </p:nvPicPr>
          <p:blipFill rotWithShape="1">
            <a:blip r:embed="rId3">
              <a:alphaModFix/>
            </a:blip>
            <a:srcRect b="0" l="0" r="53403" t="0"/>
            <a:stretch/>
          </p:blipFill>
          <p:spPr>
            <a:xfrm>
              <a:off x="529475" y="1192725"/>
              <a:ext cx="2695801" cy="128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1"/>
            <p:cNvPicPr preferRelativeResize="0"/>
            <p:nvPr/>
          </p:nvPicPr>
          <p:blipFill rotWithShape="1">
            <a:blip r:embed="rId4">
              <a:alphaModFix/>
            </a:blip>
            <a:srcRect b="0" l="49446" r="0" t="0"/>
            <a:stretch/>
          </p:blipFill>
          <p:spPr>
            <a:xfrm>
              <a:off x="529475" y="2478750"/>
              <a:ext cx="2695801" cy="11853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21"/>
          <p:cNvGrpSpPr/>
          <p:nvPr/>
        </p:nvGrpSpPr>
        <p:grpSpPr>
          <a:xfrm>
            <a:off x="5379138" y="1017753"/>
            <a:ext cx="2957160" cy="2822476"/>
            <a:chOff x="5689025" y="1292375"/>
            <a:chExt cx="3226227" cy="3425750"/>
          </a:xfrm>
        </p:grpSpPr>
        <p:pic>
          <p:nvPicPr>
            <p:cNvPr id="144" name="Google Shape;144;p21"/>
            <p:cNvPicPr preferRelativeResize="0"/>
            <p:nvPr/>
          </p:nvPicPr>
          <p:blipFill rotWithShape="1">
            <a:blip r:embed="rId5">
              <a:alphaModFix/>
            </a:blip>
            <a:srcRect b="0" l="0" r="49892" t="0"/>
            <a:stretch/>
          </p:blipFill>
          <p:spPr>
            <a:xfrm>
              <a:off x="5689025" y="1292375"/>
              <a:ext cx="3226227" cy="171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1"/>
            <p:cNvPicPr preferRelativeResize="0"/>
            <p:nvPr/>
          </p:nvPicPr>
          <p:blipFill rotWithShape="1">
            <a:blip r:embed="rId5">
              <a:alphaModFix/>
            </a:blip>
            <a:srcRect b="0" l="49892" r="0" t="0"/>
            <a:stretch/>
          </p:blipFill>
          <p:spPr>
            <a:xfrm>
              <a:off x="5689025" y="3005250"/>
              <a:ext cx="3226227" cy="1712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1"/>
          <p:cNvSpPr txBox="1"/>
          <p:nvPr/>
        </p:nvSpPr>
        <p:spPr>
          <a:xfrm>
            <a:off x="4838375" y="3840250"/>
            <a:ext cx="41178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→ Signal asynchrone contient des bits de synchronisation avant chaques paquets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→ signal synchrone: clock fournit par le </a:t>
            </a:r>
            <a:r>
              <a:rPr lang="fr" sz="1600">
                <a:solidFill>
                  <a:schemeClr val="dk2"/>
                </a:solidFill>
              </a:rPr>
              <a:t>maître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